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0" r:id="rId2"/>
    <p:sldId id="258" r:id="rId3"/>
    <p:sldId id="262" r:id="rId4"/>
    <p:sldId id="261" r:id="rId5"/>
    <p:sldId id="263" r:id="rId6"/>
    <p:sldId id="257" r:id="rId7"/>
    <p:sldId id="259" r:id="rId8"/>
    <p:sldId id="265" r:id="rId9"/>
    <p:sldId id="267"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91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1E0837-3A0E-C045-AACC-F3AE1078F855}" type="datetimeFigureOut">
              <a:rPr lang="en-US" smtClean="0"/>
              <a:t>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FAC6ED-244C-334B-8C39-06B023F492BB}" type="slidenum">
              <a:rPr lang="en-US" smtClean="0"/>
              <a:t>‹#›</a:t>
            </a:fld>
            <a:endParaRPr lang="en-US"/>
          </a:p>
        </p:txBody>
      </p:sp>
    </p:spTree>
    <p:extLst>
      <p:ext uri="{BB962C8B-B14F-4D97-AF65-F5344CB8AC3E}">
        <p14:creationId xmlns:p14="http://schemas.microsoft.com/office/powerpoint/2010/main" val="10556215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DUE Jan 22, 23</a:t>
            </a:r>
          </a:p>
          <a:p>
            <a:endParaRPr lang="en-US" dirty="0"/>
          </a:p>
        </p:txBody>
      </p:sp>
      <p:sp>
        <p:nvSpPr>
          <p:cNvPr id="4" name="Slide Number Placeholder 3"/>
          <p:cNvSpPr>
            <a:spLocks noGrp="1"/>
          </p:cNvSpPr>
          <p:nvPr>
            <p:ph type="sldNum" sz="quarter" idx="10"/>
          </p:nvPr>
        </p:nvSpPr>
        <p:spPr/>
        <p:txBody>
          <a:bodyPr/>
          <a:lstStyle/>
          <a:p>
            <a:fld id="{16FAC6ED-244C-334B-8C39-06B023F492BB}" type="slidenum">
              <a:rPr lang="en-US" smtClean="0"/>
              <a:t>1</a:t>
            </a:fld>
            <a:endParaRPr lang="en-US"/>
          </a:p>
        </p:txBody>
      </p:sp>
    </p:spTree>
    <p:extLst>
      <p:ext uri="{BB962C8B-B14F-4D97-AF65-F5344CB8AC3E}">
        <p14:creationId xmlns:p14="http://schemas.microsoft.com/office/powerpoint/2010/main" val="1222738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Cross</a:t>
            </a:r>
            <a:r>
              <a:rPr lang="en-US" baseline="0" dirty="0" smtClean="0"/>
              <a:t> word on graph paper (final draft)</a:t>
            </a:r>
          </a:p>
          <a:p>
            <a:pPr marL="171450" indent="-171450">
              <a:buFontTx/>
              <a:buChar char="-"/>
            </a:pPr>
            <a:r>
              <a:rPr lang="en-US" baseline="0" dirty="0" smtClean="0"/>
              <a:t>Can print or hand write the final article.</a:t>
            </a:r>
          </a:p>
          <a:p>
            <a:pPr marL="171450" indent="-171450">
              <a:buFontTx/>
              <a:buChar char="-"/>
            </a:pPr>
            <a:r>
              <a:rPr lang="en-US" baseline="0" dirty="0" smtClean="0"/>
              <a:t>GIVE EXAMPLES  (explosion of the </a:t>
            </a:r>
            <a:r>
              <a:rPr lang="en-US" baseline="0" dirty="0" err="1" smtClean="0"/>
              <a:t>maine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6FAC6ED-244C-334B-8C39-06B023F492BB}" type="slidenum">
              <a:rPr lang="en-US" smtClean="0"/>
              <a:t>4</a:t>
            </a:fld>
            <a:endParaRPr lang="en-US"/>
          </a:p>
        </p:txBody>
      </p:sp>
    </p:spTree>
    <p:extLst>
      <p:ext uri="{BB962C8B-B14F-4D97-AF65-F5344CB8AC3E}">
        <p14:creationId xmlns:p14="http://schemas.microsoft.com/office/powerpoint/2010/main" val="2007726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16FAC6ED-244C-334B-8C39-06B023F492BB}" type="slidenum">
              <a:rPr lang="en-US" smtClean="0"/>
              <a:t>5</a:t>
            </a:fld>
            <a:endParaRPr lang="en-US"/>
          </a:p>
        </p:txBody>
      </p:sp>
    </p:spTree>
    <p:extLst>
      <p:ext uri="{BB962C8B-B14F-4D97-AF65-F5344CB8AC3E}">
        <p14:creationId xmlns:p14="http://schemas.microsoft.com/office/powerpoint/2010/main" val="3478459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1/14/14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1/14/14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1/14/14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9943" y="262717"/>
            <a:ext cx="6477000" cy="922449"/>
          </a:xfrm>
        </p:spPr>
        <p:txBody>
          <a:bodyPr/>
          <a:lstStyle/>
          <a:p>
            <a:r>
              <a:rPr lang="en-US" b="1" dirty="0" smtClean="0">
                <a:solidFill>
                  <a:schemeClr val="accent2">
                    <a:lumMod val="90000"/>
                    <a:lumOff val="10000"/>
                  </a:schemeClr>
                </a:solidFill>
              </a:rPr>
              <a:t>Newspaper Project! </a:t>
            </a:r>
            <a:endParaRPr lang="en-US" b="1" dirty="0">
              <a:solidFill>
                <a:schemeClr val="accent2">
                  <a:lumMod val="90000"/>
                  <a:lumOff val="10000"/>
                </a:schemeClr>
              </a:solidFill>
            </a:endParaRPr>
          </a:p>
        </p:txBody>
      </p:sp>
      <p:sp>
        <p:nvSpPr>
          <p:cNvPr id="3" name="Subtitle 2"/>
          <p:cNvSpPr>
            <a:spLocks noGrp="1"/>
          </p:cNvSpPr>
          <p:nvPr>
            <p:ph type="subTitle" idx="1"/>
          </p:nvPr>
        </p:nvSpPr>
        <p:spPr>
          <a:xfrm>
            <a:off x="4163898" y="2170817"/>
            <a:ext cx="4986505" cy="1174088"/>
          </a:xfrm>
        </p:spPr>
        <p:txBody>
          <a:bodyPr>
            <a:normAutofit/>
          </a:bodyPr>
          <a:lstStyle/>
          <a:p>
            <a:r>
              <a:rPr lang="en-US" sz="2400" b="1" dirty="0" smtClean="0"/>
              <a:t>For the remainder of the Semester we will work on a group and collaborative </a:t>
            </a:r>
            <a:r>
              <a:rPr lang="en-US" sz="2400" i="1" u="sng" dirty="0" smtClean="0"/>
              <a:t>Period</a:t>
            </a:r>
            <a:r>
              <a:rPr lang="en-US" sz="2400" i="1" dirty="0" smtClean="0"/>
              <a:t> </a:t>
            </a:r>
            <a:r>
              <a:rPr lang="en-US" sz="2400" b="1" dirty="0" smtClean="0"/>
              <a:t>Newspaper</a:t>
            </a:r>
          </a:p>
          <a:p>
            <a:endParaRPr lang="en-US" sz="2400" b="1" dirty="0"/>
          </a:p>
          <a:p>
            <a:endParaRPr lang="en-US" sz="2400" b="1" dirty="0"/>
          </a:p>
        </p:txBody>
      </p:sp>
      <p:pic>
        <p:nvPicPr>
          <p:cNvPr id="4" name="Picture 3"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308608">
            <a:off x="104589" y="1329433"/>
            <a:ext cx="3519180" cy="2619993"/>
          </a:xfrm>
          <a:prstGeom prst="rect">
            <a:avLst/>
          </a:prstGeom>
        </p:spPr>
      </p:pic>
      <p:pic>
        <p:nvPicPr>
          <p:cNvPr id="5" name="Picture 4" descr="images-1.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9838" y="3831285"/>
            <a:ext cx="3699505" cy="2624607"/>
          </a:xfrm>
          <a:prstGeom prst="rect">
            <a:avLst/>
          </a:prstGeom>
        </p:spPr>
      </p:pic>
    </p:spTree>
    <p:extLst>
      <p:ext uri="{BB962C8B-B14F-4D97-AF65-F5344CB8AC3E}">
        <p14:creationId xmlns:p14="http://schemas.microsoft.com/office/powerpoint/2010/main" val="3557842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Meet in library!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91521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868362"/>
          </a:xfrm>
        </p:spPr>
        <p:txBody>
          <a:bodyPr/>
          <a:lstStyle/>
          <a:p>
            <a:r>
              <a:rPr lang="en-US" sz="3200" u="sng" dirty="0" smtClean="0"/>
              <a:t>Period Newspaper </a:t>
            </a:r>
            <a:r>
              <a:rPr lang="en-US" sz="3200" dirty="0" smtClean="0"/>
              <a:t>(160 points)</a:t>
            </a:r>
            <a:endParaRPr lang="en-US" sz="3200" dirty="0"/>
          </a:p>
        </p:txBody>
      </p:sp>
      <p:sp>
        <p:nvSpPr>
          <p:cNvPr id="3" name="Content Placeholder 2"/>
          <p:cNvSpPr>
            <a:spLocks noGrp="1"/>
          </p:cNvSpPr>
          <p:nvPr>
            <p:ph idx="1"/>
          </p:nvPr>
        </p:nvSpPr>
        <p:spPr>
          <a:xfrm>
            <a:off x="739238" y="868362"/>
            <a:ext cx="7313613" cy="5590090"/>
          </a:xfrm>
        </p:spPr>
        <p:txBody>
          <a:bodyPr>
            <a:normAutofit/>
          </a:bodyPr>
          <a:lstStyle/>
          <a:p>
            <a:pPr marL="0" indent="0">
              <a:buNone/>
            </a:pPr>
            <a:r>
              <a:rPr lang="en-US" dirty="0" smtClean="0"/>
              <a:t>Your will form groups of no more than *4 and create a newspaper of one of the following time frames or eras:</a:t>
            </a:r>
          </a:p>
          <a:p>
            <a:pPr marL="457200" indent="-457200">
              <a:buAutoNum type="arabicPeriod"/>
            </a:pPr>
            <a:r>
              <a:rPr lang="en-US" sz="2800" b="1" dirty="0" smtClean="0"/>
              <a:t>American Revolution </a:t>
            </a:r>
          </a:p>
          <a:p>
            <a:pPr marL="457200" indent="-457200">
              <a:buAutoNum type="arabicPeriod"/>
            </a:pPr>
            <a:r>
              <a:rPr lang="en-US" sz="2800" b="1" dirty="0" smtClean="0"/>
              <a:t>Civil War</a:t>
            </a:r>
            <a:endParaRPr lang="en-US" sz="2800" b="1" dirty="0"/>
          </a:p>
          <a:p>
            <a:pPr marL="457200" indent="-457200">
              <a:buAutoNum type="arabicPeriod"/>
            </a:pPr>
            <a:r>
              <a:rPr lang="en-US" sz="2800" b="1" dirty="0" smtClean="0"/>
              <a:t>Imperialism and Manifest Destiny</a:t>
            </a:r>
          </a:p>
          <a:p>
            <a:pPr marL="457200" indent="-457200">
              <a:buAutoNum type="arabicPeriod"/>
            </a:pPr>
            <a:r>
              <a:rPr lang="en-US" sz="2800" b="1" dirty="0" smtClean="0"/>
              <a:t>The Industrial Revolution (railroads, Carnegie, work conditions, unions, etc.)</a:t>
            </a:r>
          </a:p>
          <a:p>
            <a:pPr marL="457200" indent="-457200">
              <a:buAutoNum type="arabicPeriod"/>
            </a:pPr>
            <a:r>
              <a:rPr lang="en-US" sz="2800" b="1" dirty="0" smtClean="0"/>
              <a:t>World War 1</a:t>
            </a:r>
          </a:p>
          <a:p>
            <a:pPr marL="0" indent="0">
              <a:buNone/>
            </a:pPr>
            <a:r>
              <a:rPr lang="en-US" sz="2800" b="1" dirty="0" smtClean="0"/>
              <a:t>*  </a:t>
            </a:r>
            <a:r>
              <a:rPr lang="en-US" sz="2000" b="1" dirty="0" smtClean="0">
                <a:solidFill>
                  <a:srgbClr val="000090"/>
                </a:solidFill>
              </a:rPr>
              <a:t>Smaller groups are allowed but work will remain the same.</a:t>
            </a:r>
            <a:endParaRPr lang="en-US" sz="2000" b="1" dirty="0">
              <a:solidFill>
                <a:srgbClr val="000090"/>
              </a:solidFill>
            </a:endParaRPr>
          </a:p>
        </p:txBody>
      </p:sp>
    </p:spTree>
    <p:extLst>
      <p:ext uri="{BB962C8B-B14F-4D97-AF65-F5344CB8AC3E}">
        <p14:creationId xmlns:p14="http://schemas.microsoft.com/office/powerpoint/2010/main" val="28322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2415"/>
            <a:ext cx="7313613" cy="868362"/>
          </a:xfrm>
        </p:spPr>
        <p:txBody>
          <a:bodyPr/>
          <a:lstStyle/>
          <a:p>
            <a:r>
              <a:rPr lang="en-US" sz="3200" b="1" u="sng" dirty="0" smtClean="0"/>
              <a:t>Your Newspaper!</a:t>
            </a:r>
            <a:endParaRPr lang="en-US" sz="3200" b="1" u="sng" dirty="0"/>
          </a:p>
        </p:txBody>
      </p:sp>
      <p:sp>
        <p:nvSpPr>
          <p:cNvPr id="3" name="Content Placeholder 2"/>
          <p:cNvSpPr>
            <a:spLocks noGrp="1"/>
          </p:cNvSpPr>
          <p:nvPr>
            <p:ph idx="1"/>
          </p:nvPr>
        </p:nvSpPr>
        <p:spPr>
          <a:xfrm>
            <a:off x="0" y="1371599"/>
            <a:ext cx="9144000" cy="5327676"/>
          </a:xfrm>
        </p:spPr>
        <p:txBody>
          <a:bodyPr>
            <a:normAutofit fontScale="92500" lnSpcReduction="10000"/>
          </a:bodyPr>
          <a:lstStyle/>
          <a:p>
            <a:pPr marL="0" indent="0">
              <a:buNone/>
            </a:pPr>
            <a:r>
              <a:rPr lang="en-US" dirty="0" smtClean="0"/>
              <a:t>Each Newspaper </a:t>
            </a:r>
            <a:r>
              <a:rPr lang="en-US" u="sng" dirty="0" smtClean="0"/>
              <a:t>MUST</a:t>
            </a:r>
            <a:r>
              <a:rPr lang="en-US" dirty="0" smtClean="0"/>
              <a:t> have the following parts included:</a:t>
            </a:r>
          </a:p>
          <a:p>
            <a:pPr marL="457200" indent="-457200">
              <a:buAutoNum type="arabicPeriod"/>
            </a:pPr>
            <a:r>
              <a:rPr lang="en-US" b="1" u="sng" dirty="0" smtClean="0">
                <a:solidFill>
                  <a:srgbClr val="000090"/>
                </a:solidFill>
              </a:rPr>
              <a:t>Front Page Story w/image</a:t>
            </a:r>
            <a:r>
              <a:rPr lang="en-US" u="sng" dirty="0" smtClean="0"/>
              <a:t>:</a:t>
            </a:r>
            <a:r>
              <a:rPr lang="en-US" dirty="0" smtClean="0"/>
              <a:t>  this is a story about one of the MAIN events of the era or time that you chose accompanied by and image (drawn or printed)-. 35</a:t>
            </a:r>
          </a:p>
          <a:p>
            <a:pPr marL="457200" indent="-457200">
              <a:buAutoNum type="arabicPeriod"/>
            </a:pPr>
            <a:r>
              <a:rPr lang="en-US" b="1" u="sng" dirty="0" smtClean="0">
                <a:solidFill>
                  <a:srgbClr val="000090"/>
                </a:solidFill>
              </a:rPr>
              <a:t>Who’s Who Profile page w/image</a:t>
            </a:r>
            <a:r>
              <a:rPr lang="en-US" dirty="0" smtClean="0"/>
              <a:t>:  a personal profile of someone who had a substantial impact on life during the time chosen accompanied by their image (drawn or printed).  35</a:t>
            </a:r>
          </a:p>
          <a:p>
            <a:pPr marL="457200" indent="-457200">
              <a:buAutoNum type="arabicPeriod"/>
            </a:pPr>
            <a:r>
              <a:rPr lang="en-US" b="1" u="sng" dirty="0" smtClean="0">
                <a:solidFill>
                  <a:srgbClr val="000090"/>
                </a:solidFill>
              </a:rPr>
              <a:t>Editorial</a:t>
            </a:r>
            <a:r>
              <a:rPr lang="en-US" dirty="0" smtClean="0"/>
              <a:t>:  This is an strong </a:t>
            </a:r>
            <a:r>
              <a:rPr lang="en-US" b="1" dirty="0" smtClean="0"/>
              <a:t>opinion</a:t>
            </a:r>
            <a:r>
              <a:rPr lang="en-US" dirty="0" smtClean="0"/>
              <a:t> piece about some significant event or person of the time that is written by a staff writer. 30</a:t>
            </a:r>
          </a:p>
          <a:p>
            <a:pPr marL="457200" indent="-457200">
              <a:buAutoNum type="arabicPeriod"/>
            </a:pPr>
            <a:r>
              <a:rPr lang="en-US" b="1" u="sng" dirty="0" smtClean="0">
                <a:solidFill>
                  <a:srgbClr val="000090"/>
                </a:solidFill>
              </a:rPr>
              <a:t>A Crossword Puzzle</a:t>
            </a:r>
            <a:r>
              <a:rPr lang="en-US" dirty="0" smtClean="0"/>
              <a:t>:  Using people, places, and events of the time, create a </a:t>
            </a:r>
            <a:r>
              <a:rPr lang="en-US" b="1" dirty="0" smtClean="0"/>
              <a:t>20 </a:t>
            </a:r>
            <a:r>
              <a:rPr lang="en-US" dirty="0" smtClean="0"/>
              <a:t>point crossword puzzle for the newspaper. 15</a:t>
            </a:r>
          </a:p>
          <a:p>
            <a:pPr marL="457200" indent="-457200">
              <a:buAutoNum type="arabicPeriod"/>
            </a:pPr>
            <a:r>
              <a:rPr lang="en-US" b="1" u="sng" dirty="0" smtClean="0">
                <a:solidFill>
                  <a:srgbClr val="000090"/>
                </a:solidFill>
              </a:rPr>
              <a:t>Map</a:t>
            </a:r>
            <a:r>
              <a:rPr lang="en-US" dirty="0" smtClean="0"/>
              <a:t>:  A map that is relevant to the time/place and to one of the other articles (drawn).  This must include a description for why it is relevant. 15</a:t>
            </a:r>
            <a:endParaRPr lang="en-US" u="sng" dirty="0" smtClean="0"/>
          </a:p>
          <a:p>
            <a:pPr marL="457200" indent="-457200">
              <a:buAutoNum type="arabicPeriod"/>
            </a:pPr>
            <a:endParaRPr lang="en-US" dirty="0"/>
          </a:p>
        </p:txBody>
      </p:sp>
      <p:pic>
        <p:nvPicPr>
          <p:cNvPr id="4" name="Picture 3"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5452" y="0"/>
            <a:ext cx="1502561" cy="1371599"/>
          </a:xfrm>
          <a:prstGeom prst="rect">
            <a:avLst/>
          </a:prstGeom>
        </p:spPr>
      </p:pic>
    </p:spTree>
    <p:extLst>
      <p:ext uri="{BB962C8B-B14F-4D97-AF65-F5344CB8AC3E}">
        <p14:creationId xmlns:p14="http://schemas.microsoft.com/office/powerpoint/2010/main" val="277069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sz="3600" u="sng" dirty="0" smtClean="0"/>
              <a:t>Joint Work:  Assignments</a:t>
            </a:r>
            <a:endParaRPr lang="en-US" sz="3600" u="sng" dirty="0"/>
          </a:p>
        </p:txBody>
      </p:sp>
      <p:sp>
        <p:nvSpPr>
          <p:cNvPr id="3" name="Content Placeholder 2"/>
          <p:cNvSpPr>
            <a:spLocks noGrp="1"/>
          </p:cNvSpPr>
          <p:nvPr>
            <p:ph idx="1"/>
          </p:nvPr>
        </p:nvSpPr>
        <p:spPr>
          <a:xfrm>
            <a:off x="306534" y="937419"/>
            <a:ext cx="8837466" cy="5718070"/>
          </a:xfrm>
        </p:spPr>
        <p:txBody>
          <a:bodyPr/>
          <a:lstStyle/>
          <a:p>
            <a:pPr marL="0" indent="0">
              <a:buNone/>
            </a:pPr>
            <a:r>
              <a:rPr lang="en-US" b="1" i="1" dirty="0" smtClean="0">
                <a:solidFill>
                  <a:srgbClr val="000090"/>
                </a:solidFill>
              </a:rPr>
              <a:t>This will be a collaborative work:  Meaning that you are all responsible to contribute the each of the sections included and each of you will receive a final grade based on all work done together.</a:t>
            </a:r>
          </a:p>
          <a:p>
            <a:pPr marL="0" indent="0">
              <a:buNone/>
            </a:pPr>
            <a:r>
              <a:rPr lang="en-US" dirty="0" smtClean="0"/>
              <a:t>Once you have formed your groups you will need to determine who has what positions at your newspaper. I will hire your editor from each group.</a:t>
            </a:r>
          </a:p>
          <a:p>
            <a:r>
              <a:rPr lang="en-US" u="sng" dirty="0" smtClean="0"/>
              <a:t>Front Page</a:t>
            </a:r>
            <a:r>
              <a:rPr lang="en-US" dirty="0" smtClean="0"/>
              <a:t>:  Team lead, copy writer, fact checker, assistant writer</a:t>
            </a:r>
          </a:p>
          <a:p>
            <a:r>
              <a:rPr lang="en-US" u="sng" dirty="0" smtClean="0"/>
              <a:t>Who’s who</a:t>
            </a:r>
            <a:r>
              <a:rPr lang="en-US" dirty="0" smtClean="0"/>
              <a:t>:  Team lead, copy writer, fact checker assistant writer</a:t>
            </a:r>
          </a:p>
          <a:p>
            <a:r>
              <a:rPr lang="en-US" u="sng" dirty="0" smtClean="0"/>
              <a:t>Editorial</a:t>
            </a:r>
            <a:r>
              <a:rPr lang="en-US" dirty="0" smtClean="0"/>
              <a:t>:  Team lead, copy writer, fact checker assistant writer</a:t>
            </a:r>
          </a:p>
          <a:p>
            <a:r>
              <a:rPr lang="en-US" u="sng" dirty="0" smtClean="0"/>
              <a:t>Crossword Puzzle/Map</a:t>
            </a:r>
            <a:r>
              <a:rPr lang="en-US" dirty="0" smtClean="0"/>
              <a:t>:  Team lead (editor), fact checker, assistant researcher.</a:t>
            </a:r>
            <a:endParaRPr lang="en-US" u="sng" dirty="0" smtClean="0"/>
          </a:p>
          <a:p>
            <a:endParaRPr lang="en-US" u="sng" dirty="0" smtClean="0"/>
          </a:p>
          <a:p>
            <a:endParaRPr lang="en-US" u="sng" dirty="0" smtClean="0"/>
          </a:p>
          <a:p>
            <a:endParaRPr lang="en-US" u="sng" dirty="0" smtClean="0"/>
          </a:p>
          <a:p>
            <a:endParaRPr lang="en-US" dirty="0"/>
          </a:p>
        </p:txBody>
      </p:sp>
    </p:spTree>
    <p:extLst>
      <p:ext uri="{BB962C8B-B14F-4D97-AF65-F5344CB8AC3E}">
        <p14:creationId xmlns:p14="http://schemas.microsoft.com/office/powerpoint/2010/main" val="2278628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Staff Positions</a:t>
            </a:r>
            <a:endParaRPr lang="en-US" u="sng" dirty="0"/>
          </a:p>
        </p:txBody>
      </p:sp>
      <p:sp>
        <p:nvSpPr>
          <p:cNvPr id="3" name="Content Placeholder 2"/>
          <p:cNvSpPr>
            <a:spLocks noGrp="1"/>
          </p:cNvSpPr>
          <p:nvPr>
            <p:ph idx="1"/>
          </p:nvPr>
        </p:nvSpPr>
        <p:spPr/>
        <p:txBody>
          <a:bodyPr>
            <a:normAutofit fontScale="77500" lnSpcReduction="20000"/>
          </a:bodyPr>
          <a:lstStyle/>
          <a:p>
            <a:r>
              <a:rPr lang="en-US" u="sng" dirty="0" smtClean="0"/>
              <a:t>Editor </a:t>
            </a:r>
            <a:r>
              <a:rPr lang="en-US" dirty="0" smtClean="0"/>
              <a:t>:  Responsible for leading organization and taking charge as well as ensuring all staff members are on task and producing what is needed each day.  Editor will share daily reports with me (editor in chief).   </a:t>
            </a:r>
            <a:r>
              <a:rPr lang="en-US" b="1" dirty="0" smtClean="0">
                <a:solidFill>
                  <a:srgbClr val="0000FF"/>
                </a:solidFill>
              </a:rPr>
              <a:t>Editor will complete crossword, map, keep things organized and help as needed.</a:t>
            </a:r>
            <a:endParaRPr lang="en-US" dirty="0" smtClean="0">
              <a:solidFill>
                <a:srgbClr val="0000FF"/>
              </a:solidFill>
            </a:endParaRPr>
          </a:p>
          <a:p>
            <a:pPr lvl="1"/>
            <a:r>
              <a:rPr lang="en-US" dirty="0" smtClean="0"/>
              <a:t>Assistant writer, copy writer, fact checker, copy writer</a:t>
            </a:r>
          </a:p>
          <a:p>
            <a:pPr marL="463550" lvl="1" indent="-463550">
              <a:spcBef>
                <a:spcPts val="2000"/>
              </a:spcBef>
              <a:buBlip>
                <a:blip r:embed="rId3"/>
              </a:buBlip>
            </a:pPr>
            <a:r>
              <a:rPr lang="en-US" u="sng" dirty="0" smtClean="0"/>
              <a:t>Front Page</a:t>
            </a:r>
            <a:r>
              <a:rPr lang="en-US" dirty="0" smtClean="0"/>
              <a:t>: Team Leader</a:t>
            </a:r>
          </a:p>
          <a:p>
            <a:pPr marL="804863" lvl="2" indent="-463550">
              <a:spcBef>
                <a:spcPts val="2000"/>
              </a:spcBef>
              <a:buBlip>
                <a:blip r:embed="rId3"/>
              </a:buBlip>
            </a:pPr>
            <a:r>
              <a:rPr lang="en-US" dirty="0" smtClean="0"/>
              <a:t>Assistant </a:t>
            </a:r>
            <a:r>
              <a:rPr lang="en-US" dirty="0"/>
              <a:t>writer, copy writer, fact checker, copy </a:t>
            </a:r>
            <a:r>
              <a:rPr lang="en-US" dirty="0" smtClean="0"/>
              <a:t>writer</a:t>
            </a:r>
          </a:p>
          <a:p>
            <a:r>
              <a:rPr lang="en-US" u="sng" dirty="0" smtClean="0"/>
              <a:t>Editorial </a:t>
            </a:r>
            <a:r>
              <a:rPr lang="en-US" dirty="0" smtClean="0"/>
              <a:t>Team Leader:</a:t>
            </a:r>
          </a:p>
          <a:p>
            <a:pPr lvl="1"/>
            <a:r>
              <a:rPr lang="en-US" dirty="0"/>
              <a:t>Assistant writer, copy writer, fact checker, copy </a:t>
            </a:r>
            <a:r>
              <a:rPr lang="en-US" dirty="0" smtClean="0"/>
              <a:t>writer</a:t>
            </a:r>
          </a:p>
          <a:p>
            <a:r>
              <a:rPr lang="en-US" u="sng" dirty="0" smtClean="0"/>
              <a:t>Who’s Who</a:t>
            </a:r>
            <a:r>
              <a:rPr lang="en-US" dirty="0" smtClean="0"/>
              <a:t>: Team Leader</a:t>
            </a:r>
          </a:p>
          <a:p>
            <a:pPr lvl="1"/>
            <a:r>
              <a:rPr lang="en-US" dirty="0"/>
              <a:t>Assistant writer, copy writer, fact checker, copy writer</a:t>
            </a:r>
          </a:p>
          <a:p>
            <a:pPr marL="457200" lvl="1" indent="0">
              <a:buNone/>
            </a:pPr>
            <a:endParaRPr lang="en-US" dirty="0"/>
          </a:p>
        </p:txBody>
      </p:sp>
    </p:spTree>
    <p:extLst>
      <p:ext uri="{BB962C8B-B14F-4D97-AF65-F5344CB8AC3E}">
        <p14:creationId xmlns:p14="http://schemas.microsoft.com/office/powerpoint/2010/main" val="122709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 glance</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Tuesday</a:t>
            </a:r>
            <a:r>
              <a:rPr lang="en-US" dirty="0" smtClean="0"/>
              <a:t>:  Planning (brainstorm), organization, and logistics</a:t>
            </a:r>
            <a:endParaRPr lang="en-US" b="1" dirty="0" smtClean="0"/>
          </a:p>
          <a:p>
            <a:r>
              <a:rPr lang="en-US" b="1" u="sng" dirty="0" smtClean="0"/>
              <a:t>Wednesday</a:t>
            </a:r>
            <a:r>
              <a:rPr lang="en-US" dirty="0" smtClean="0"/>
              <a:t>:  </a:t>
            </a:r>
            <a:r>
              <a:rPr lang="en-US" b="1" dirty="0" smtClean="0"/>
              <a:t>Library </a:t>
            </a:r>
            <a:r>
              <a:rPr lang="en-US" dirty="0" smtClean="0"/>
              <a:t>– Research/data collection</a:t>
            </a:r>
          </a:p>
          <a:p>
            <a:r>
              <a:rPr lang="en-US" b="1" u="sng" dirty="0" smtClean="0"/>
              <a:t>Thursday</a:t>
            </a:r>
            <a:r>
              <a:rPr lang="en-US" b="1" dirty="0" smtClean="0"/>
              <a:t>: </a:t>
            </a:r>
            <a:r>
              <a:rPr lang="en-US" dirty="0" smtClean="0"/>
              <a:t>Staff meeting, constructing assignment outlines, and work.</a:t>
            </a:r>
          </a:p>
          <a:p>
            <a:r>
              <a:rPr lang="en-US" b="1" u="sng" dirty="0" smtClean="0"/>
              <a:t>Friday</a:t>
            </a:r>
            <a:r>
              <a:rPr lang="en-US" b="1" dirty="0" smtClean="0"/>
              <a:t>:  Library</a:t>
            </a:r>
            <a:r>
              <a:rPr lang="en-US" dirty="0" smtClean="0"/>
              <a:t>- Final research, staff meeting and first draft writing.   1</a:t>
            </a:r>
            <a:r>
              <a:rPr lang="en-US" baseline="30000" dirty="0" smtClean="0"/>
              <a:t>st</a:t>
            </a:r>
            <a:r>
              <a:rPr lang="en-US" dirty="0" smtClean="0"/>
              <a:t> draft due today</a:t>
            </a:r>
          </a:p>
          <a:p>
            <a:r>
              <a:rPr lang="en-US" b="1" u="sng" dirty="0" smtClean="0"/>
              <a:t>Tuesday</a:t>
            </a:r>
            <a:r>
              <a:rPr lang="en-US" u="sng" dirty="0" smtClean="0"/>
              <a:t>:</a:t>
            </a:r>
            <a:r>
              <a:rPr lang="en-US" dirty="0" smtClean="0"/>
              <a:t> split class… 1.  Finish drafts, peer review of assignments</a:t>
            </a:r>
          </a:p>
          <a:p>
            <a:r>
              <a:rPr lang="en-US" b="1" u="sng" dirty="0" smtClean="0"/>
              <a:t>Wednesday</a:t>
            </a:r>
            <a:r>
              <a:rPr lang="en-US" b="1" dirty="0" smtClean="0"/>
              <a:t>:  Final drafts due, PREPARE NEWSPAPER</a:t>
            </a:r>
            <a:endParaRPr lang="en-US" b="1" u="sng" dirty="0"/>
          </a:p>
        </p:txBody>
      </p:sp>
    </p:spTree>
    <p:extLst>
      <p:ext uri="{BB962C8B-B14F-4D97-AF65-F5344CB8AC3E}">
        <p14:creationId xmlns:p14="http://schemas.microsoft.com/office/powerpoint/2010/main" val="1068606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u="sng" dirty="0" smtClean="0"/>
              <a:t>Step by step</a:t>
            </a:r>
            <a:endParaRPr lang="en-US" u="sng" dirty="0"/>
          </a:p>
        </p:txBody>
      </p:sp>
      <p:sp>
        <p:nvSpPr>
          <p:cNvPr id="3" name="Content Placeholder 2"/>
          <p:cNvSpPr>
            <a:spLocks noGrp="1"/>
          </p:cNvSpPr>
          <p:nvPr>
            <p:ph idx="1"/>
          </p:nvPr>
        </p:nvSpPr>
        <p:spPr>
          <a:xfrm>
            <a:off x="914400" y="1094653"/>
            <a:ext cx="7313613" cy="4959263"/>
          </a:xfrm>
        </p:spPr>
        <p:txBody>
          <a:bodyPr>
            <a:normAutofit fontScale="77500" lnSpcReduction="20000"/>
          </a:bodyPr>
          <a:lstStyle/>
          <a:p>
            <a:pPr marL="457200" indent="-457200">
              <a:buAutoNum type="arabicPeriod"/>
            </a:pPr>
            <a:r>
              <a:rPr lang="en-US" b="1" u="sng" dirty="0" smtClean="0"/>
              <a:t>Organization and Brainstorming</a:t>
            </a:r>
            <a:r>
              <a:rPr lang="en-US" b="1" dirty="0" smtClean="0"/>
              <a:t>:  Determine era, newspaper title and date, positions for the newspaper, and jointly brainstorm subjects for each of the assignments.</a:t>
            </a:r>
          </a:p>
          <a:p>
            <a:pPr marL="457200" indent="-457200">
              <a:buAutoNum type="arabicPeriod"/>
            </a:pPr>
            <a:r>
              <a:rPr lang="en-US" b="1" dirty="0" smtClean="0"/>
              <a:t> </a:t>
            </a:r>
            <a:r>
              <a:rPr lang="en-US" b="1" u="sng" dirty="0" smtClean="0"/>
              <a:t>Research and Data collection:</a:t>
            </a:r>
            <a:r>
              <a:rPr lang="en-US" b="1" dirty="0" smtClean="0"/>
              <a:t>  Plan and determine who will be researching what for each piece.  Share with the group what you have and discuss any problems or suggestions.</a:t>
            </a:r>
          </a:p>
          <a:p>
            <a:pPr marL="0" indent="0">
              <a:buNone/>
            </a:pPr>
            <a:r>
              <a:rPr lang="en-US" b="1" dirty="0" smtClean="0"/>
              <a:t>3.     </a:t>
            </a:r>
            <a:r>
              <a:rPr lang="en-US" b="1" u="sng" dirty="0" smtClean="0"/>
              <a:t>Drafting/Writing</a:t>
            </a:r>
            <a:r>
              <a:rPr lang="en-US" b="1" dirty="0" smtClean="0"/>
              <a:t>:  The lead and the assistant will be responsible for first drafts of their article.  Check with group often for facts and direction.</a:t>
            </a:r>
          </a:p>
          <a:p>
            <a:pPr marL="0" indent="0">
              <a:buNone/>
            </a:pPr>
            <a:r>
              <a:rPr lang="en-US" b="1" dirty="0" smtClean="0"/>
              <a:t>4.     </a:t>
            </a:r>
            <a:r>
              <a:rPr lang="en-US" b="1" u="sng" dirty="0" smtClean="0"/>
              <a:t>Peer Check- Revising and editing:</a:t>
            </a:r>
            <a:r>
              <a:rPr lang="en-US" b="1" dirty="0" smtClean="0"/>
              <a:t>  In the final few days you will meet with your group to share you nearly final drafts so they can peer check and help edit based off of rubric you will be given.</a:t>
            </a:r>
          </a:p>
          <a:p>
            <a:r>
              <a:rPr lang="en-US" b="1" u="sng" dirty="0" smtClean="0">
                <a:solidFill>
                  <a:srgbClr val="000090"/>
                </a:solidFill>
              </a:rPr>
              <a:t>Also</a:t>
            </a:r>
            <a:r>
              <a:rPr lang="en-US" b="1" dirty="0" smtClean="0">
                <a:solidFill>
                  <a:srgbClr val="000090"/>
                </a:solidFill>
              </a:rPr>
              <a:t>….</a:t>
            </a:r>
            <a:r>
              <a:rPr lang="en-US" b="1" u="sng" dirty="0" smtClean="0">
                <a:solidFill>
                  <a:srgbClr val="000090"/>
                </a:solidFill>
              </a:rPr>
              <a:t>Staff meetings</a:t>
            </a:r>
            <a:r>
              <a:rPr lang="en-US" b="1" dirty="0" smtClean="0">
                <a:solidFill>
                  <a:srgbClr val="000090"/>
                </a:solidFill>
              </a:rPr>
              <a:t>:  There will be designated staff meetings, led by the </a:t>
            </a:r>
            <a:r>
              <a:rPr lang="en-US" b="1" u="sng" dirty="0" smtClean="0">
                <a:solidFill>
                  <a:srgbClr val="000090"/>
                </a:solidFill>
              </a:rPr>
              <a:t>Editor</a:t>
            </a:r>
            <a:r>
              <a:rPr lang="en-US" b="1" dirty="0" smtClean="0">
                <a:solidFill>
                  <a:srgbClr val="000090"/>
                </a:solidFill>
              </a:rPr>
              <a:t> to touch base, share what each has so far, and give opinion and help for each assignment.  Each group MUST evaluate EVERY ASSIGNMENT to determine what it needs at that point.  </a:t>
            </a:r>
            <a:endParaRPr lang="en-US" b="1" u="sng" dirty="0" smtClean="0">
              <a:solidFill>
                <a:srgbClr val="000090"/>
              </a:solidFill>
            </a:endParaRPr>
          </a:p>
          <a:p>
            <a:endParaRPr lang="en-US" b="1" u="sng" dirty="0">
              <a:solidFill>
                <a:srgbClr val="000090"/>
              </a:solidFill>
            </a:endParaRPr>
          </a:p>
        </p:txBody>
      </p:sp>
    </p:spTree>
    <p:extLst>
      <p:ext uri="{BB962C8B-B14F-4D97-AF65-F5344CB8AC3E}">
        <p14:creationId xmlns:p14="http://schemas.microsoft.com/office/powerpoint/2010/main" val="346124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Grading</a:t>
            </a:r>
            <a:r>
              <a:rPr lang="en-US" dirty="0" smtClean="0"/>
              <a:t> 150 points</a:t>
            </a:r>
            <a:endParaRPr lang="en-US" u="sng" dirty="0"/>
          </a:p>
        </p:txBody>
      </p:sp>
      <p:sp>
        <p:nvSpPr>
          <p:cNvPr id="3" name="Content Placeholder 2"/>
          <p:cNvSpPr>
            <a:spLocks noGrp="1"/>
          </p:cNvSpPr>
          <p:nvPr>
            <p:ph idx="1"/>
          </p:nvPr>
        </p:nvSpPr>
        <p:spPr/>
        <p:txBody>
          <a:bodyPr>
            <a:normAutofit lnSpcReduction="10000"/>
          </a:bodyPr>
          <a:lstStyle/>
          <a:p>
            <a:r>
              <a:rPr lang="en-US" b="1" u="sng" dirty="0" smtClean="0"/>
              <a:t>Front Page</a:t>
            </a:r>
            <a:r>
              <a:rPr lang="en-US" b="1" dirty="0" smtClean="0"/>
              <a:t>: 	40</a:t>
            </a:r>
            <a:endParaRPr lang="en-US" b="1" u="sng" dirty="0" smtClean="0"/>
          </a:p>
          <a:p>
            <a:r>
              <a:rPr lang="en-US" b="1" u="sng" dirty="0" smtClean="0"/>
              <a:t>Who’s Who</a:t>
            </a:r>
            <a:r>
              <a:rPr lang="en-US" b="1" dirty="0" smtClean="0"/>
              <a:t>:	35</a:t>
            </a:r>
            <a:endParaRPr lang="en-US" b="1" u="sng" dirty="0" smtClean="0"/>
          </a:p>
          <a:p>
            <a:r>
              <a:rPr lang="en-US" b="1" u="sng" dirty="0" smtClean="0"/>
              <a:t>Editorial </a:t>
            </a:r>
            <a:r>
              <a:rPr lang="en-US" b="1" dirty="0" smtClean="0"/>
              <a:t>:       	35</a:t>
            </a:r>
            <a:endParaRPr lang="en-US" b="1" u="sng" dirty="0" smtClean="0"/>
          </a:p>
          <a:p>
            <a:r>
              <a:rPr lang="en-US" b="1" u="sng" dirty="0" smtClean="0"/>
              <a:t>Cross word</a:t>
            </a:r>
            <a:r>
              <a:rPr lang="en-US" b="1" dirty="0" smtClean="0"/>
              <a:t>:	15</a:t>
            </a:r>
            <a:endParaRPr lang="en-US" b="1" u="sng" dirty="0" smtClean="0"/>
          </a:p>
          <a:p>
            <a:r>
              <a:rPr lang="en-US" b="1" u="sng" dirty="0" smtClean="0">
                <a:solidFill>
                  <a:srgbClr val="000090"/>
                </a:solidFill>
              </a:rPr>
              <a:t>Map</a:t>
            </a:r>
            <a:r>
              <a:rPr lang="en-US" b="1" dirty="0" smtClean="0">
                <a:solidFill>
                  <a:srgbClr val="000090"/>
                </a:solidFill>
              </a:rPr>
              <a:t>:  		15</a:t>
            </a:r>
          </a:p>
          <a:p>
            <a:r>
              <a:rPr lang="en-US" b="1" u="sng" dirty="0" smtClean="0">
                <a:solidFill>
                  <a:srgbClr val="000090"/>
                </a:solidFill>
              </a:rPr>
              <a:t>Presentation </a:t>
            </a:r>
            <a:r>
              <a:rPr lang="en-US" b="1" dirty="0" smtClean="0">
                <a:solidFill>
                  <a:srgbClr val="000090"/>
                </a:solidFill>
              </a:rPr>
              <a:t>and</a:t>
            </a:r>
            <a:r>
              <a:rPr lang="en-US" b="1" u="sng" dirty="0" smtClean="0">
                <a:solidFill>
                  <a:srgbClr val="000090"/>
                </a:solidFill>
              </a:rPr>
              <a:t> organization</a:t>
            </a:r>
            <a:r>
              <a:rPr lang="en-US" b="1" dirty="0">
                <a:solidFill>
                  <a:srgbClr val="000090"/>
                </a:solidFill>
              </a:rPr>
              <a:t> </a:t>
            </a:r>
            <a:r>
              <a:rPr lang="en-US" b="1" dirty="0" smtClean="0">
                <a:solidFill>
                  <a:srgbClr val="000090"/>
                </a:solidFill>
              </a:rPr>
              <a:t>and </a:t>
            </a:r>
            <a:r>
              <a:rPr lang="en-US" b="1" u="sng" dirty="0" smtClean="0">
                <a:solidFill>
                  <a:srgbClr val="000090"/>
                </a:solidFill>
              </a:rPr>
              <a:t>Formatting:</a:t>
            </a:r>
            <a:r>
              <a:rPr lang="en-US" b="1" dirty="0" smtClean="0">
                <a:solidFill>
                  <a:srgbClr val="000090"/>
                </a:solidFill>
              </a:rPr>
              <a:t> </a:t>
            </a:r>
            <a:r>
              <a:rPr lang="en-US" b="1" dirty="0" smtClean="0"/>
              <a:t>10</a:t>
            </a:r>
            <a:endParaRPr lang="en-US" b="1" u="sng" dirty="0" smtClean="0"/>
          </a:p>
          <a:p>
            <a:r>
              <a:rPr lang="en-US" b="1" u="sng" dirty="0" smtClean="0">
                <a:solidFill>
                  <a:srgbClr val="000090"/>
                </a:solidFill>
              </a:rPr>
              <a:t>Observed group work (individual):</a:t>
            </a:r>
            <a:r>
              <a:rPr lang="en-US" b="1" dirty="0" smtClean="0">
                <a:solidFill>
                  <a:srgbClr val="000090"/>
                </a:solidFill>
              </a:rPr>
              <a:t> </a:t>
            </a:r>
            <a:r>
              <a:rPr lang="en-US" b="1" dirty="0" smtClean="0">
                <a:solidFill>
                  <a:srgbClr val="000000"/>
                </a:solidFill>
              </a:rPr>
              <a:t>10</a:t>
            </a:r>
            <a:endParaRPr lang="en-US" b="1" u="sng" dirty="0">
              <a:solidFill>
                <a:srgbClr val="000000"/>
              </a:solidFill>
            </a:endParaRPr>
          </a:p>
        </p:txBody>
      </p:sp>
    </p:spTree>
    <p:extLst>
      <p:ext uri="{BB962C8B-B14F-4D97-AF65-F5344CB8AC3E}">
        <p14:creationId xmlns:p14="http://schemas.microsoft.com/office/powerpoint/2010/main" val="402740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326" y="26724"/>
            <a:ext cx="7313613" cy="868362"/>
          </a:xfrm>
        </p:spPr>
        <p:txBody>
          <a:bodyPr/>
          <a:lstStyle/>
          <a:p>
            <a:r>
              <a:rPr lang="en-US" sz="3600" u="sng" dirty="0" smtClean="0"/>
              <a:t>Organize</a:t>
            </a:r>
            <a:r>
              <a:rPr lang="en-US" sz="3600" dirty="0" smtClean="0"/>
              <a:t>:  Hand in today!</a:t>
            </a:r>
            <a:endParaRPr lang="en-US" sz="3600" u="sng" dirty="0"/>
          </a:p>
        </p:txBody>
      </p:sp>
      <p:sp>
        <p:nvSpPr>
          <p:cNvPr id="3" name="Text Placeholder 2"/>
          <p:cNvSpPr>
            <a:spLocks noGrp="1"/>
          </p:cNvSpPr>
          <p:nvPr>
            <p:ph type="body" idx="1"/>
          </p:nvPr>
        </p:nvSpPr>
        <p:spPr>
          <a:xfrm>
            <a:off x="971326" y="878864"/>
            <a:ext cx="3200400" cy="584035"/>
          </a:xfrm>
        </p:spPr>
        <p:txBody>
          <a:bodyPr/>
          <a:lstStyle/>
          <a:p>
            <a:r>
              <a:rPr lang="en-US" dirty="0" smtClean="0">
                <a:solidFill>
                  <a:srgbClr val="000000"/>
                </a:solidFill>
              </a:rPr>
              <a:t>Requirements:</a:t>
            </a:r>
            <a:endParaRPr lang="en-US" dirty="0">
              <a:solidFill>
                <a:srgbClr val="000000"/>
              </a:solidFill>
            </a:endParaRPr>
          </a:p>
        </p:txBody>
      </p:sp>
      <p:sp>
        <p:nvSpPr>
          <p:cNvPr id="4" name="Content Placeholder 3"/>
          <p:cNvSpPr>
            <a:spLocks noGrp="1"/>
          </p:cNvSpPr>
          <p:nvPr>
            <p:ph sz="half" idx="2"/>
          </p:nvPr>
        </p:nvSpPr>
        <p:spPr>
          <a:xfrm>
            <a:off x="328083" y="1576917"/>
            <a:ext cx="3944944" cy="4579409"/>
          </a:xfrm>
        </p:spPr>
        <p:txBody>
          <a:bodyPr/>
          <a:lstStyle/>
          <a:p>
            <a:pPr marL="457200" indent="-457200">
              <a:buAutoNum type="arabicPeriod"/>
            </a:pPr>
            <a:r>
              <a:rPr lang="en-US" dirty="0" smtClean="0"/>
              <a:t>Era:    </a:t>
            </a:r>
          </a:p>
          <a:p>
            <a:pPr marL="0" indent="0">
              <a:buNone/>
            </a:pPr>
            <a:endParaRPr lang="en-US" dirty="0" smtClean="0"/>
          </a:p>
          <a:p>
            <a:pPr marL="457200" indent="-457200">
              <a:buAutoNum type="arabicPeriod"/>
            </a:pPr>
            <a:r>
              <a:rPr lang="en-US" dirty="0" smtClean="0"/>
              <a:t>Newspaper basics:</a:t>
            </a:r>
          </a:p>
          <a:p>
            <a:pPr marL="457200" indent="-457200">
              <a:buAutoNum type="arabicPeriod"/>
            </a:pPr>
            <a:r>
              <a:rPr lang="en-US" dirty="0" smtClean="0"/>
              <a:t>Staff Positions:</a:t>
            </a:r>
            <a:endParaRPr lang="en-US" dirty="0"/>
          </a:p>
        </p:txBody>
      </p:sp>
      <p:sp>
        <p:nvSpPr>
          <p:cNvPr id="5" name="Text Placeholder 4"/>
          <p:cNvSpPr>
            <a:spLocks noGrp="1"/>
          </p:cNvSpPr>
          <p:nvPr>
            <p:ph type="body" sz="quarter" idx="3"/>
          </p:nvPr>
        </p:nvSpPr>
        <p:spPr>
          <a:xfrm>
            <a:off x="4930247" y="895086"/>
            <a:ext cx="3200400" cy="584035"/>
          </a:xfrm>
        </p:spPr>
        <p:txBody>
          <a:bodyPr/>
          <a:lstStyle/>
          <a:p>
            <a:r>
              <a:rPr lang="en-US" dirty="0" smtClean="0">
                <a:solidFill>
                  <a:srgbClr val="000000"/>
                </a:solidFill>
              </a:rPr>
              <a:t>Group Choices</a:t>
            </a:r>
            <a:r>
              <a:rPr lang="en-US" b="1" dirty="0" smtClean="0">
                <a:solidFill>
                  <a:srgbClr val="000000"/>
                </a:solidFill>
              </a:rPr>
              <a:t>:</a:t>
            </a:r>
            <a:endParaRPr lang="en-US" dirty="0" smtClean="0">
              <a:solidFill>
                <a:srgbClr val="000000"/>
              </a:solidFill>
            </a:endParaRPr>
          </a:p>
        </p:txBody>
      </p:sp>
      <p:sp>
        <p:nvSpPr>
          <p:cNvPr id="6" name="Content Placeholder 5"/>
          <p:cNvSpPr>
            <a:spLocks noGrp="1"/>
          </p:cNvSpPr>
          <p:nvPr>
            <p:ph sz="quarter" idx="4"/>
          </p:nvPr>
        </p:nvSpPr>
        <p:spPr>
          <a:xfrm>
            <a:off x="4646514" y="1576917"/>
            <a:ext cx="4402236" cy="5090583"/>
          </a:xfrm>
        </p:spPr>
        <p:txBody>
          <a:bodyPr>
            <a:normAutofit fontScale="92500" lnSpcReduction="20000"/>
          </a:bodyPr>
          <a:lstStyle/>
          <a:p>
            <a:pPr marL="457200" indent="-457200">
              <a:buFontTx/>
              <a:buAutoNum type="arabicPeriod"/>
            </a:pPr>
            <a:r>
              <a:rPr lang="en-US" b="1" dirty="0" smtClean="0"/>
              <a:t>Title</a:t>
            </a:r>
            <a:r>
              <a:rPr lang="en-US" dirty="0" smtClean="0"/>
              <a:t>, City, </a:t>
            </a:r>
            <a:r>
              <a:rPr lang="en-US" dirty="0"/>
              <a:t>Day and </a:t>
            </a:r>
            <a:r>
              <a:rPr lang="en-US" dirty="0" smtClean="0"/>
              <a:t>Year</a:t>
            </a:r>
            <a:endParaRPr lang="en-US" dirty="0"/>
          </a:p>
          <a:p>
            <a:pPr marL="457200" indent="-457200">
              <a:buAutoNum type="arabicPeriod"/>
            </a:pPr>
            <a:r>
              <a:rPr lang="en-US" dirty="0" smtClean="0"/>
              <a:t>American Revolution, </a:t>
            </a:r>
            <a:r>
              <a:rPr lang="en-US" dirty="0" smtClean="0">
                <a:solidFill>
                  <a:srgbClr val="0000FF"/>
                </a:solidFill>
              </a:rPr>
              <a:t>Civil War, </a:t>
            </a:r>
            <a:r>
              <a:rPr lang="en-US" dirty="0" smtClean="0"/>
              <a:t>Industrial Revolution, </a:t>
            </a:r>
            <a:r>
              <a:rPr lang="en-US" dirty="0" smtClean="0">
                <a:solidFill>
                  <a:srgbClr val="0000FF"/>
                </a:solidFill>
              </a:rPr>
              <a:t>Imperialism/Manifest Destiny</a:t>
            </a:r>
            <a:r>
              <a:rPr lang="en-US" dirty="0" smtClean="0"/>
              <a:t>, or </a:t>
            </a:r>
            <a:r>
              <a:rPr lang="en-US" dirty="0" smtClean="0">
                <a:solidFill>
                  <a:srgbClr val="000000"/>
                </a:solidFill>
              </a:rPr>
              <a:t>WW1</a:t>
            </a:r>
            <a:r>
              <a:rPr lang="en-US" dirty="0" smtClean="0"/>
              <a:t>.</a:t>
            </a:r>
          </a:p>
          <a:p>
            <a:pPr marL="457200" indent="-457200">
              <a:buAutoNum type="arabicPeriod"/>
            </a:pPr>
            <a:r>
              <a:rPr lang="en-US" u="sng" dirty="0" smtClean="0"/>
              <a:t>Staff</a:t>
            </a:r>
            <a:r>
              <a:rPr lang="en-US" dirty="0" smtClean="0"/>
              <a:t>  Choose who will do what work</a:t>
            </a:r>
            <a:endParaRPr lang="en-US" u="sng" dirty="0" smtClean="0"/>
          </a:p>
          <a:p>
            <a:pPr marL="450850" lvl="1" indent="0">
              <a:buNone/>
            </a:pPr>
            <a:r>
              <a:rPr lang="en-US" dirty="0" smtClean="0"/>
              <a:t>A.	Editor (Teacher Picks):_________</a:t>
            </a:r>
          </a:p>
          <a:p>
            <a:pPr marL="1249363" lvl="2">
              <a:buFontTx/>
              <a:buAutoNum type="arabicPeriod"/>
            </a:pPr>
            <a:r>
              <a:rPr lang="en-US" b="1" dirty="0">
                <a:solidFill>
                  <a:srgbClr val="008000"/>
                </a:solidFill>
              </a:rPr>
              <a:t>Assistant </a:t>
            </a:r>
            <a:r>
              <a:rPr lang="en-US" b="1" dirty="0" smtClean="0">
                <a:solidFill>
                  <a:srgbClr val="008000"/>
                </a:solidFill>
              </a:rPr>
              <a:t>writer</a:t>
            </a:r>
            <a:r>
              <a:rPr lang="en-US" b="1" dirty="0">
                <a:solidFill>
                  <a:srgbClr val="008000"/>
                </a:solidFill>
              </a:rPr>
              <a:t>:</a:t>
            </a:r>
            <a:endParaRPr lang="en-US" b="1" dirty="0" smtClean="0">
              <a:solidFill>
                <a:srgbClr val="008000"/>
              </a:solidFill>
            </a:endParaRPr>
          </a:p>
          <a:p>
            <a:pPr marL="1249363" lvl="2">
              <a:buFontTx/>
              <a:buAutoNum type="arabicPeriod"/>
            </a:pPr>
            <a:r>
              <a:rPr lang="en-US" b="1" dirty="0" smtClean="0">
                <a:solidFill>
                  <a:srgbClr val="008000"/>
                </a:solidFill>
              </a:rPr>
              <a:t>copy writer</a:t>
            </a:r>
            <a:r>
              <a:rPr lang="en-US" b="1" dirty="0">
                <a:solidFill>
                  <a:srgbClr val="008000"/>
                </a:solidFill>
              </a:rPr>
              <a:t>:</a:t>
            </a:r>
            <a:endParaRPr lang="en-US" b="1" dirty="0" smtClean="0">
              <a:solidFill>
                <a:srgbClr val="008000"/>
              </a:solidFill>
            </a:endParaRPr>
          </a:p>
          <a:p>
            <a:pPr marL="1249363" lvl="2">
              <a:buFontTx/>
              <a:buAutoNum type="arabicPeriod"/>
            </a:pPr>
            <a:r>
              <a:rPr lang="en-US" b="1" dirty="0" smtClean="0">
                <a:solidFill>
                  <a:srgbClr val="008000"/>
                </a:solidFill>
              </a:rPr>
              <a:t>fact checker</a:t>
            </a:r>
            <a:r>
              <a:rPr lang="en-US" b="1" dirty="0">
                <a:solidFill>
                  <a:srgbClr val="008000"/>
                </a:solidFill>
              </a:rPr>
              <a:t>:</a:t>
            </a:r>
            <a:endParaRPr lang="en-US" b="1" dirty="0" smtClean="0">
              <a:solidFill>
                <a:srgbClr val="008000"/>
              </a:solidFill>
            </a:endParaRPr>
          </a:p>
          <a:p>
            <a:pPr marL="1249363" lvl="2">
              <a:buFontTx/>
              <a:buAutoNum type="arabicPeriod"/>
            </a:pPr>
            <a:r>
              <a:rPr lang="en-US" b="1" dirty="0" smtClean="0">
                <a:solidFill>
                  <a:srgbClr val="008000"/>
                </a:solidFill>
              </a:rPr>
              <a:t>copy writer</a:t>
            </a:r>
            <a:r>
              <a:rPr lang="en-US" dirty="0" smtClean="0"/>
              <a:t>:</a:t>
            </a:r>
          </a:p>
          <a:p>
            <a:pPr marL="450850" lvl="1" indent="0">
              <a:buNone/>
            </a:pPr>
            <a:r>
              <a:rPr lang="en-US" dirty="0" smtClean="0"/>
              <a:t>B.	Front Page Team Leader:_______</a:t>
            </a:r>
          </a:p>
          <a:p>
            <a:pPr marL="450850" lvl="1" indent="0">
              <a:buNone/>
            </a:pPr>
            <a:r>
              <a:rPr lang="en-US" dirty="0" smtClean="0"/>
              <a:t>C.	Who’s who Team Leader:_______</a:t>
            </a:r>
          </a:p>
          <a:p>
            <a:pPr marL="450850" lvl="1" indent="0">
              <a:buNone/>
            </a:pPr>
            <a:r>
              <a:rPr lang="en-US" dirty="0" smtClean="0"/>
              <a:t>D.	Editorial Team Leader:_________</a:t>
            </a:r>
          </a:p>
          <a:p>
            <a:pPr marL="450850" lvl="1" indent="0">
              <a:buNone/>
            </a:pPr>
            <a:r>
              <a:rPr lang="en-US" dirty="0" smtClean="0"/>
              <a:t>* </a:t>
            </a:r>
            <a:r>
              <a:rPr lang="en-US" dirty="0" smtClean="0">
                <a:solidFill>
                  <a:srgbClr val="008000"/>
                </a:solidFill>
              </a:rPr>
              <a:t>Choose support positions for each assignment as shown in A.  </a:t>
            </a:r>
          </a:p>
          <a:p>
            <a:pPr marL="450850" lvl="1" indent="0">
              <a:buNone/>
            </a:pPr>
            <a:endParaRPr lang="en-US" dirty="0" smtClean="0"/>
          </a:p>
          <a:p>
            <a:pPr marL="908050" lvl="1">
              <a:buAutoNum type="arabicPeriod"/>
            </a:pPr>
            <a:endParaRPr lang="en-US" dirty="0" smtClean="0"/>
          </a:p>
          <a:p>
            <a:pPr marL="0" indent="0">
              <a:buNone/>
            </a:pP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10895747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458</TotalTime>
  <Words>860</Words>
  <Application>Microsoft Macintosh PowerPoint</Application>
  <PresentationFormat>On-screen Show (4:3)</PresentationFormat>
  <Paragraphs>86</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Inkwell</vt:lpstr>
      <vt:lpstr>Newspaper Project! </vt:lpstr>
      <vt:lpstr>Period Newspaper (160 points)</vt:lpstr>
      <vt:lpstr>Your Newspaper!</vt:lpstr>
      <vt:lpstr>Joint Work:  Assignments</vt:lpstr>
      <vt:lpstr>Staff Positions</vt:lpstr>
      <vt:lpstr>Project at a glance</vt:lpstr>
      <vt:lpstr>Step by step</vt:lpstr>
      <vt:lpstr>Grading 150 points</vt:lpstr>
      <vt:lpstr>Organize:  Hand in today!</vt:lpstr>
      <vt:lpstr>Wednesday Meet in library!</vt:lpstr>
    </vt:vector>
  </TitlesOfParts>
  <Company>UCLA/USD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Tinelli</dc:creator>
  <cp:lastModifiedBy>Daniel Tinelli</cp:lastModifiedBy>
  <cp:revision>28</cp:revision>
  <dcterms:created xsi:type="dcterms:W3CDTF">2014-01-14T12:15:10Z</dcterms:created>
  <dcterms:modified xsi:type="dcterms:W3CDTF">2014-01-14T19:54:09Z</dcterms:modified>
</cp:coreProperties>
</file>